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C31-F3D5-4F12-B078-CA55CFC4AFA0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1A7B-42D9-4A64-8DD5-BA0C7CA0F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270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C31-F3D5-4F12-B078-CA55CFC4AFA0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1A7B-42D9-4A64-8DD5-BA0C7CA0F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569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C31-F3D5-4F12-B078-CA55CFC4AFA0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1A7B-42D9-4A64-8DD5-BA0C7CA0F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287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C31-F3D5-4F12-B078-CA55CFC4AFA0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1A7B-42D9-4A64-8DD5-BA0C7CA0F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2065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C31-F3D5-4F12-B078-CA55CFC4AFA0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1A7B-42D9-4A64-8DD5-BA0C7CA0F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33178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C31-F3D5-4F12-B078-CA55CFC4AFA0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1A7B-42D9-4A64-8DD5-BA0C7CA0F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4915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C31-F3D5-4F12-B078-CA55CFC4AFA0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1A7B-42D9-4A64-8DD5-BA0C7CA0F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5357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C31-F3D5-4F12-B078-CA55CFC4AFA0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1A7B-42D9-4A64-8DD5-BA0C7CA0F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886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C31-F3D5-4F12-B078-CA55CFC4AFA0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1A7B-42D9-4A64-8DD5-BA0C7CA0F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773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C31-F3D5-4F12-B078-CA55CFC4AFA0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1A7B-42D9-4A64-8DD5-BA0C7CA0F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198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C31-F3D5-4F12-B078-CA55CFC4AFA0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1A7B-42D9-4A64-8DD5-BA0C7CA0F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137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C31-F3D5-4F12-B078-CA55CFC4AFA0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1A7B-42D9-4A64-8DD5-BA0C7CA0F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948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C31-F3D5-4F12-B078-CA55CFC4AFA0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1A7B-42D9-4A64-8DD5-BA0C7CA0F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140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C31-F3D5-4F12-B078-CA55CFC4AFA0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1A7B-42D9-4A64-8DD5-BA0C7CA0F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535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C31-F3D5-4F12-B078-CA55CFC4AFA0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1A7B-42D9-4A64-8DD5-BA0C7CA0F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760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C31-F3D5-4F12-B078-CA55CFC4AFA0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1A7B-42D9-4A64-8DD5-BA0C7CA0F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398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FDC31-F3D5-4F12-B078-CA55CFC4AFA0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AD1A7B-42D9-4A64-8DD5-BA0C7CA0F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99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mi.org/spotlight-a-just-energy-transitio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rotectourwinters.eu/ect-petitio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rotectourwinters.eu/ect-petition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F9A261-01A7-3353-EA9C-09C54529E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9610112" cy="454169"/>
          </a:xfrm>
        </p:spPr>
        <p:txBody>
          <a:bodyPr/>
          <a:lstStyle/>
          <a:p>
            <a:pPr algn="ctr"/>
            <a:r>
              <a:rPr lang="as-IN" sz="3200" b="1" dirty="0">
                <a:solidFill>
                  <a:srgbClr val="FFFF00"/>
                </a:solidFill>
                <a:effectLst/>
              </a:rPr>
              <a:t>জ্বালানি রূপান্তর নীতির বাস্তবায়নে জ্বালানি সনদ চুক্তির ভূমিকা</a:t>
            </a:r>
            <a:r>
              <a:rPr lang="en-US" sz="3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/>
            </a:r>
            <a:br>
              <a:rPr lang="en-US" sz="3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2E8DD52-ACBD-684F-4977-0E676D620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1423" y="2613539"/>
            <a:ext cx="8347166" cy="2743199"/>
          </a:xfrm>
        </p:spPr>
        <p:txBody>
          <a:bodyPr>
            <a:normAutofit/>
          </a:bodyPr>
          <a:lstStyle/>
          <a:p>
            <a:pPr marR="0"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800" dirty="0" err="1">
                <a:solidFill>
                  <a:srgbClr val="FFFF0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মোহাম্মদ</a:t>
            </a:r>
            <a:r>
              <a:rPr lang="en-US" sz="2800" dirty="0">
                <a:solidFill>
                  <a:srgbClr val="FFFF0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তানজীমউদ্দিন</a:t>
            </a:r>
            <a:r>
              <a:rPr lang="en-US" sz="2800" dirty="0">
                <a:solidFill>
                  <a:srgbClr val="FFFF0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খান</a:t>
            </a:r>
            <a:endParaRPr lang="en-US" sz="2800" dirty="0" smtClean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R="0"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600" dirty="0" err="1" smtClean="0">
                <a:solidFill>
                  <a:srgbClr val="FFFF0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অধ্যাপক</a:t>
            </a:r>
            <a:r>
              <a:rPr lang="en-US" sz="2600" dirty="0" smtClean="0">
                <a:solidFill>
                  <a:srgbClr val="FFFF0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, </a:t>
            </a:r>
            <a:r>
              <a:rPr lang="en-US" sz="2600" dirty="0" err="1" smtClean="0">
                <a:solidFill>
                  <a:srgbClr val="FFFF0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আন্তর্জাতিক</a:t>
            </a:r>
            <a:r>
              <a:rPr lang="en-US" sz="2600" dirty="0" smtClean="0">
                <a:solidFill>
                  <a:srgbClr val="FFFF0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সম্পর্ক</a:t>
            </a:r>
            <a:r>
              <a:rPr lang="en-US" sz="2600" dirty="0" smtClean="0">
                <a:solidFill>
                  <a:srgbClr val="FFFF0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বিভাগ</a:t>
            </a:r>
            <a:r>
              <a:rPr lang="en-US" sz="2600" dirty="0" smtClean="0">
                <a:solidFill>
                  <a:srgbClr val="FFFF0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, </a:t>
            </a:r>
            <a:r>
              <a:rPr lang="en-US" sz="2600" dirty="0" err="1" smtClean="0">
                <a:solidFill>
                  <a:srgbClr val="FFFF0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ঢাকা</a:t>
            </a:r>
            <a:r>
              <a:rPr lang="en-US" sz="2600" dirty="0" smtClean="0">
                <a:solidFill>
                  <a:srgbClr val="FFFF0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বিশ্ববিদ্যালয়</a:t>
            </a:r>
            <a:r>
              <a:rPr lang="en-US" sz="2600" dirty="0" smtClean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endParaRPr lang="en-US" sz="2600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2286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7537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A5D762-E4CF-83C2-1A67-91171C853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আলোচনার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বিষয়বস্তু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83E8EE-A8F4-4A85-8E89-A869B1C78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7912"/>
            <a:ext cx="10603474" cy="542864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2600" b="1" dirty="0">
              <a:effectLst/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প্রার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ম্ভিক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আলাপঃ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endParaRPr lang="en-US" sz="3500" dirty="0">
              <a:effectLst/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জ্বালানির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অধিকার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এবং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জ্বালানির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রুপান্ত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র</a:t>
            </a:r>
            <a:endParaRPr lang="en-US" sz="35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ক্যাব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প্রস্তাবিত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জ্বালানি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রুপান্ত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র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নীতির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উদ্দেশ্য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এবং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জ্বালানি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সনদ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চুক্তি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র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প্রাসাঙ্গিকতা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 </a:t>
            </a:r>
            <a:endParaRPr lang="en-US" sz="3500" dirty="0">
              <a:effectLst/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জ্বালানি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সনদ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চুক্তি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কী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?</a:t>
            </a:r>
          </a:p>
          <a:p>
            <a:r>
              <a:rPr lang="en-US" sz="3500" dirty="0" err="1">
                <a:latin typeface="Nirmala UI" panose="020B0502040204020203" pitchFamily="34" charset="0"/>
              </a:rPr>
              <a:t>কী</a:t>
            </a:r>
            <a:r>
              <a:rPr lang="en-US" sz="3500" dirty="0">
                <a:latin typeface="Nirmala UI" panose="020B0502040204020203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</a:rPr>
              <a:t>আছে</a:t>
            </a:r>
            <a:r>
              <a:rPr lang="en-US" sz="3500" dirty="0">
                <a:latin typeface="Nirmala UI" panose="020B0502040204020203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</a:rPr>
              <a:t>এই</a:t>
            </a:r>
            <a:r>
              <a:rPr lang="en-US" sz="3500" dirty="0">
                <a:latin typeface="Nirmala UI" panose="020B0502040204020203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</a:rPr>
              <a:t>চুক্তিটিতে</a:t>
            </a:r>
            <a:r>
              <a:rPr lang="en-US" sz="3500" dirty="0">
                <a:latin typeface="Nirmala UI" panose="020B0502040204020203" pitchFamily="34" charset="0"/>
              </a:rPr>
              <a:t>?</a:t>
            </a:r>
          </a:p>
          <a:p>
            <a:r>
              <a:rPr lang="en-US" sz="3500" dirty="0" err="1">
                <a:latin typeface="Nirmala UI" panose="020B0502040204020203" pitchFamily="34" charset="0"/>
              </a:rPr>
              <a:t>বাংলাদেশের</a:t>
            </a:r>
            <a:r>
              <a:rPr lang="en-US" sz="3500" dirty="0">
                <a:latin typeface="Nirmala UI" panose="020B0502040204020203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</a:rPr>
              <a:t>জন্য</a:t>
            </a:r>
            <a:r>
              <a:rPr lang="en-US" sz="3500" dirty="0">
                <a:latin typeface="Nirmala UI" panose="020B0502040204020203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</a:rPr>
              <a:t>চুক্তিটির</a:t>
            </a:r>
            <a:r>
              <a:rPr lang="en-US" sz="3500" dirty="0">
                <a:latin typeface="Nirmala UI" panose="020B0502040204020203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</a:rPr>
              <a:t>প্রাসঙ্গিকতা</a:t>
            </a:r>
            <a:endParaRPr lang="en-US" sz="3500" dirty="0">
              <a:latin typeface="Nirmala UI" panose="020B0502040204020203" pitchFamily="34" charset="0"/>
            </a:endParaRPr>
          </a:p>
          <a:p>
            <a:pPr marL="0" indent="0">
              <a:buNone/>
            </a:pPr>
            <a:endParaRPr lang="en-US" sz="3500" b="1" dirty="0">
              <a:latin typeface="Nirmala UI" panose="020B0502040204020203" pitchFamily="34" charset="0"/>
            </a:endParaRPr>
          </a:p>
          <a:p>
            <a:pPr marL="0" indent="0">
              <a:buNone/>
            </a:pPr>
            <a:r>
              <a:rPr lang="en-US" sz="3500" dirty="0" err="1">
                <a:latin typeface="Nirmala UI" panose="020B0502040204020203" pitchFamily="34" charset="0"/>
              </a:rPr>
              <a:t>মূল</a:t>
            </a:r>
            <a:r>
              <a:rPr lang="en-US" sz="3500" dirty="0">
                <a:latin typeface="Nirmala UI" panose="020B0502040204020203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</a:rPr>
              <a:t>প্রশ্নঃ</a:t>
            </a:r>
            <a:r>
              <a:rPr lang="en-US" sz="3500" dirty="0">
                <a:latin typeface="Nirmala UI" panose="020B0502040204020203" pitchFamily="34" charset="0"/>
              </a:rPr>
              <a:t> </a:t>
            </a:r>
          </a:p>
          <a:p>
            <a:pPr marL="0" indent="0">
              <a:buNone/>
            </a:pP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ক্যাব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প্রস্তাবিত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জ্বালানি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রুপান্ত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র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নীতি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বাস্তবায়ন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অর্থা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ৎ 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জ্বালানি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খাতের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উপর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বাংলাদেশের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নিজস্ব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মালিকানা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,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মূল্যহার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নির্ধারনসহ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নাগরিকদের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অন্যান্য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অধিকার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,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ন্যায্যতা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আর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সমতা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নিশ্চিত</a:t>
            </a:r>
            <a:r>
              <a:rPr lang="en-US" sz="35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latin typeface="Nirmala UI" panose="020B0502040204020203" pitchFamily="34" charset="0"/>
                <a:ea typeface="Calibri" panose="020F0502020204030204" pitchFamily="34" charset="0"/>
              </a:rPr>
              <a:t>করা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এবং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প্রকৃ্তি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সুরক্ষায়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জ্বালানি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সনদ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চুক্তিটি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কতটুকু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কার্যকর</a:t>
            </a:r>
            <a:r>
              <a:rPr lang="en-US" sz="35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?</a:t>
            </a:r>
          </a:p>
          <a:p>
            <a:pPr marL="0" indent="0">
              <a:buNone/>
            </a:pPr>
            <a:endParaRPr lang="en-US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Nirmala UI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Nirmala UI" panose="020B0502040204020203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542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C3CD75-1371-0477-A52F-EA61E2634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প্রশ্নটির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উত্তর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অন্বেষণ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41A895-E878-CD20-FE9B-668FFC39E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86039"/>
            <a:ext cx="9910455" cy="5471962"/>
          </a:xfrm>
        </p:spPr>
        <p:txBody>
          <a:bodyPr>
            <a:noAutofit/>
          </a:bodyPr>
          <a:lstStyle/>
          <a:p>
            <a:r>
              <a:rPr lang="en-US" sz="2200" dirty="0" err="1"/>
              <a:t>দুটি</a:t>
            </a:r>
            <a:r>
              <a:rPr lang="en-US" sz="2200" dirty="0"/>
              <a:t> </a:t>
            </a:r>
            <a:r>
              <a:rPr lang="en-US" sz="2200" dirty="0" err="1"/>
              <a:t>বিষয়ে</a:t>
            </a:r>
            <a:r>
              <a:rPr lang="en-US" sz="2200" dirty="0"/>
              <a:t> </a:t>
            </a:r>
            <a:r>
              <a:rPr lang="en-US" sz="2200" dirty="0" err="1"/>
              <a:t>একই</a:t>
            </a:r>
            <a:r>
              <a:rPr lang="en-US" sz="2200" dirty="0"/>
              <a:t> </a:t>
            </a:r>
            <a:r>
              <a:rPr lang="en-US" sz="2200" dirty="0" err="1"/>
              <a:t>সাথে</a:t>
            </a:r>
            <a:r>
              <a:rPr lang="en-US" sz="2200" dirty="0"/>
              <a:t> </a:t>
            </a:r>
            <a:r>
              <a:rPr lang="en-US" sz="2200" dirty="0" err="1"/>
              <a:t>মনোযোগ</a:t>
            </a:r>
            <a:r>
              <a:rPr lang="en-US" sz="2200" dirty="0"/>
              <a:t> </a:t>
            </a:r>
            <a:r>
              <a:rPr lang="en-US" sz="2200" dirty="0" err="1"/>
              <a:t>দেওয়া</a:t>
            </a:r>
            <a:r>
              <a:rPr lang="en-US" sz="2200" dirty="0"/>
              <a:t> </a:t>
            </a:r>
            <a:r>
              <a:rPr lang="en-US" sz="2200" dirty="0" err="1"/>
              <a:t>দরকারঃ</a:t>
            </a:r>
            <a:r>
              <a:rPr lang="en-US" sz="2200" dirty="0"/>
              <a:t>  </a:t>
            </a:r>
          </a:p>
          <a:p>
            <a:pPr marL="0" indent="0">
              <a:buNone/>
            </a:pPr>
            <a:r>
              <a:rPr lang="en-US" sz="2200" dirty="0"/>
              <a:t>      ১।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আইনী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কাঠামোতে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কী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আছে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,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তা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বুঝা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 </a:t>
            </a:r>
          </a:p>
          <a:p>
            <a:pPr marL="0" indent="0">
              <a:buNone/>
            </a:pPr>
            <a:r>
              <a:rPr lang="en-US" sz="2200" dirty="0">
                <a:latin typeface="Nirmala UI" panose="020B0502040204020203" pitchFamily="34" charset="0"/>
                <a:ea typeface="Calibri" panose="020F0502020204030204" pitchFamily="34" charset="0"/>
              </a:rPr>
              <a:t>      ২।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যে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সব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রাষ্ট্র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বিনিয়োগ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এবং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বিনিয়োগকারী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সুরক্ষার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আইন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					     	    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কাঠামোটি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ইতোমধ্যে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অনুস্বাক্ষর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করেছে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,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অনুস্বাক্ষর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পরবর্তী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তাদের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	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নিজস্ব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		    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অভিজ্ঞতাটিই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বা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কী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,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তা</a:t>
            </a:r>
            <a:r>
              <a:rPr lang="en-US" sz="22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জানা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। </a:t>
            </a:r>
          </a:p>
          <a:p>
            <a:r>
              <a:rPr lang="en-US" sz="2200" dirty="0" err="1">
                <a:latin typeface="Nirmala UI" panose="020B0502040204020203" pitchFamily="34" charset="0"/>
              </a:rPr>
              <a:t>সবচাইতে</a:t>
            </a:r>
            <a:r>
              <a:rPr lang="en-US" sz="2200" dirty="0">
                <a:latin typeface="Nirmala UI" panose="020B0502040204020203" pitchFamily="34" charset="0"/>
              </a:rPr>
              <a:t> </a:t>
            </a:r>
            <a:r>
              <a:rPr lang="en-US" sz="2200" dirty="0" err="1">
                <a:latin typeface="Nirmala UI" panose="020B0502040204020203" pitchFamily="34" charset="0"/>
              </a:rPr>
              <a:t>আলোচিত</a:t>
            </a:r>
            <a:r>
              <a:rPr lang="en-US" sz="2200" dirty="0">
                <a:latin typeface="Nirmala UI" panose="020B0502040204020203" pitchFamily="34" charset="0"/>
              </a:rPr>
              <a:t> ও </a:t>
            </a:r>
            <a:r>
              <a:rPr lang="en-US" sz="2200" dirty="0" err="1">
                <a:latin typeface="Nirmala UI" panose="020B0502040204020203" pitchFamily="34" charset="0"/>
              </a:rPr>
              <a:t>সমালোচিত</a:t>
            </a:r>
            <a:r>
              <a:rPr lang="en-US" sz="2200" dirty="0">
                <a:latin typeface="Nirmala UI" panose="020B0502040204020203" pitchFamily="34" charset="0"/>
              </a:rPr>
              <a:t> </a:t>
            </a:r>
            <a:r>
              <a:rPr lang="en-US" sz="2200" dirty="0" err="1">
                <a:latin typeface="Nirmala UI" panose="020B0502040204020203" pitchFamily="34" charset="0"/>
              </a:rPr>
              <a:t>চারটি</a:t>
            </a:r>
            <a:r>
              <a:rPr lang="en-US" sz="2200" dirty="0">
                <a:latin typeface="Nirmala UI" panose="020B0502040204020203" pitchFamily="34" charset="0"/>
              </a:rPr>
              <a:t> </a:t>
            </a:r>
            <a:r>
              <a:rPr lang="en-US" sz="2200" dirty="0" err="1">
                <a:latin typeface="Nirmala UI" panose="020B0502040204020203" pitchFamily="34" charset="0"/>
              </a:rPr>
              <a:t>থিমভিত্তিক</a:t>
            </a:r>
            <a:r>
              <a:rPr lang="en-US" sz="2200" dirty="0">
                <a:latin typeface="Nirmala UI" panose="020B0502040204020203" pitchFamily="34" charset="0"/>
              </a:rPr>
              <a:t> </a:t>
            </a:r>
            <a:r>
              <a:rPr lang="en-US" sz="2200" dirty="0" err="1">
                <a:latin typeface="Nirmala UI" panose="020B0502040204020203" pitchFamily="34" charset="0"/>
              </a:rPr>
              <a:t>বিশ্লেষণঃ</a:t>
            </a:r>
            <a:r>
              <a:rPr lang="en-US" sz="2200" dirty="0">
                <a:latin typeface="Nirmala UI" panose="020B0502040204020203" pitchFamily="34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latin typeface="Nirmala UI" panose="020B0502040204020203" pitchFamily="34" charset="0"/>
              </a:rPr>
              <a:t>      ক.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সিদ্ধান্ত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প্রণয়নে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রাষ্ট্রের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সার্বভৌমত্ব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ও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সাথে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সংশ্লিষ্ট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বিষয়াদি</a:t>
            </a:r>
            <a:endParaRPr lang="en-US" sz="2200" dirty="0">
              <a:effectLst/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Nirmala UI" panose="020B0502040204020203" pitchFamily="34" charset="0"/>
              </a:rPr>
              <a:t>      খ. 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ন্যায্যতা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ও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বিনিয়োগকারীর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সাথে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আচরণগত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সমদর্শিতার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বিধান</a:t>
            </a:r>
            <a:endParaRPr lang="en-US" sz="2200" dirty="0">
              <a:effectLst/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Nirmala UI" panose="020B0502040204020203" pitchFamily="34" charset="0"/>
              </a:rPr>
              <a:t>      গ. 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প্রতিবেশগত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উদ্বেগ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,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জলবায়ূ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পরিবর্তন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মোকাবেলা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এবং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জ্বালানি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রুপান্তর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endParaRPr lang="en-US" sz="22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Nirmala UI" panose="020B0502040204020203" pitchFamily="34" charset="0"/>
              </a:rPr>
              <a:t>      ঘ. 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দ্বন্দ্ব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নিরসনে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অংশগ্রহনে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রাষ্ট্রের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জন্য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অসম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এবং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ভারসাম্যহীন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অবস্থা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23746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BA7C7E-C2AD-C0DA-CB0E-4B9D7504B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  <a:latin typeface="Nirmala UI" panose="020B0502040204020203" pitchFamily="34" charset="0"/>
              </a:rPr>
              <a:t>ক.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সিদ্ধান্ত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প্রণয়নে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রাষ্ট্রের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সার্বভৌমত্ব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ও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এর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সাথে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সংশ্লিষ্ট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বিষয়াদি</a:t>
            </a:r>
            <a:r>
              <a:rPr lang="en-US" sz="36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/>
            </a:r>
            <a:br>
              <a:rPr lang="en-US" sz="36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5BE2D2-DC2B-BFAA-E057-251F02714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99924"/>
            <a:ext cx="10718978" cy="4937759"/>
          </a:xfrm>
        </p:spPr>
        <p:txBody>
          <a:bodyPr>
            <a:normAutofit/>
          </a:bodyPr>
          <a:lstStyle/>
          <a:p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চুক্তিটির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ধারা-১৮ ও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জ্বালানি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সম্পদের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উপর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সার্বভৌমত্ব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এবং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অধিকার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। </a:t>
            </a:r>
          </a:p>
          <a:p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চুক্তিটির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ধারা-৫, ১১, ১৪-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কার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স্বার্থে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? </a:t>
            </a:r>
          </a:p>
          <a:p>
            <a:r>
              <a:rPr lang="en-US" sz="2200" dirty="0" err="1">
                <a:latin typeface="Nirmala UI" panose="020B0502040204020203" pitchFamily="34" charset="0"/>
              </a:rPr>
              <a:t>উদাহরণঃ</a:t>
            </a:r>
            <a:r>
              <a:rPr lang="en-US" sz="2200" dirty="0">
                <a:latin typeface="Nirmala UI" panose="020B0502040204020203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ব্রিটিশ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সাবসিডিয়ারি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এ্যাপ্লাইড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এনার্জি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সার্ভিসেস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(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এইএস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)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বনাম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হাঙ্গেরি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মাম</a:t>
            </a:r>
            <a:r>
              <a:rPr lang="en-US" sz="2200" dirty="0" err="1">
                <a:latin typeface="Nirmala UI" panose="020B0502040204020203" pitchFamily="34" charset="0"/>
                <a:ea typeface="Calibri" panose="020F0502020204030204" pitchFamily="34" charset="0"/>
              </a:rPr>
              <a:t>লা</a:t>
            </a:r>
            <a:r>
              <a:rPr lang="en-US" sz="2200" dirty="0">
                <a:latin typeface="Nirmala UI" panose="020B0502040204020203" pitchFamily="34" charset="0"/>
                <a:ea typeface="Calibri" panose="020F0502020204030204" pitchFamily="34" charset="0"/>
              </a:rPr>
              <a:t>। </a:t>
            </a:r>
          </a:p>
          <a:p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ক্ষতিগ্রস্ততা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এবং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স্বত্ব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নিরসন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সংক্রান্ত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ধারা-১২ ও ১৩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এবং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বিনিয়োগের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ন্যায্য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বাজার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দর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(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ফেরায়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মার্কেট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ভ্যালু</a:t>
            </a:r>
            <a:r>
              <a:rPr lang="en-US" sz="2200" dirty="0">
                <a:latin typeface="Nirmala UI" panose="020B0502040204020203" pitchFamily="34" charset="0"/>
                <a:ea typeface="Calibri" panose="020F0502020204030204" pitchFamily="34" charset="0"/>
              </a:rPr>
              <a:t>)</a:t>
            </a:r>
            <a:endParaRPr lang="en-US" sz="2200" dirty="0">
              <a:effectLst/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r>
              <a:rPr lang="en-US" sz="2200" dirty="0" err="1">
                <a:latin typeface="Nirmala UI" panose="020B0502040204020203" pitchFamily="34" charset="0"/>
                <a:ea typeface="Calibri" panose="020F0502020204030204" pitchFamily="34" charset="0"/>
              </a:rPr>
              <a:t>উদাহরণঃ</a:t>
            </a:r>
            <a:r>
              <a:rPr lang="en-US" sz="22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জার্মানী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পারমানবিক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বিদ্যু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ৎ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কেন্দ্র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বনাম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সুইডেন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ভিত্তিক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কোম্পানী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ভ্যাটেনফল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এবি</a:t>
            </a:r>
            <a:endParaRPr lang="en-US" sz="2200" dirty="0">
              <a:effectLst/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ধারা-২৬(৩)(অ)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অনুযায়ী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ও 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স্বাগতিক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রাষ্ট্রের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শর্তহীনভাবে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বিনিয়োগসংক্রান্ত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দ্বন্দ্ব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নিরসনে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সরাসরি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আন্তর্জাতিক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সালিশে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অংশগ্রহণে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সম্মতি</a:t>
            </a:r>
            <a:r>
              <a:rPr lang="en-US" sz="2200" dirty="0">
                <a:latin typeface="Nirmala UI" panose="020B0502040204020203" pitchFamily="34" charset="0"/>
                <a:ea typeface="Calibri" panose="020F0502020204030204" pitchFamily="34" charset="0"/>
              </a:rPr>
              <a:t>। 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চুক্তিটির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আরেকটি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প্রবলভাবে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বিতর্কিত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ধারাটি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হলো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ধারা-৪৭(৩)।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একে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অনেকেই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মরা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লাশের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জীবিত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ভূত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(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জম্বি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)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ধারা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বলে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ডাকে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।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262957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590F6D-2D59-1A67-FECE-1E273CEBD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Nirmala UI" panose="020B0502040204020203" pitchFamily="34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Nirmala UI" panose="020B0502040204020203" pitchFamily="34" charset="0"/>
              </a:rPr>
              <a:t>খ. 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ন্যায্যতা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ও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বিনিয়োগকারীর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সাথে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 				  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আচরণগত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সমদর্শিতার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বিধান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16AE6F-BA50-3C48-7CA6-E857E5104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0208839" cy="3880773"/>
          </a:xfrm>
        </p:spPr>
        <p:txBody>
          <a:bodyPr>
            <a:normAutofit/>
          </a:bodyPr>
          <a:lstStyle/>
          <a:p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আচরণগত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সমদর্শিতার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বিধান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সংক্রান্ত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ধারা-১০। </a:t>
            </a:r>
          </a:p>
          <a:p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অকারণবশত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এবং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বৈষম্যমূলকভাবে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গৃহীত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পদক্ষেপের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কোনো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সুস্পষ্ট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সংজ্ঞা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না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থাকায়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এটা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একান্তভাবে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আপেক্ষিক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ব্যাখ্যা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নি</a:t>
            </a:r>
            <a:r>
              <a:rPr lang="en-US" sz="2200" dirty="0" err="1">
                <a:latin typeface="Nirmala UI" panose="020B0502040204020203" pitchFamily="34" charset="0"/>
                <a:ea typeface="Calibri" panose="020F0502020204030204" pitchFamily="34" charset="0"/>
              </a:rPr>
              <a:t>র্ভরতা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।</a:t>
            </a:r>
          </a:p>
          <a:p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উদাহ</a:t>
            </a:r>
            <a:r>
              <a:rPr lang="en-US" sz="2200" dirty="0" err="1">
                <a:latin typeface="Nirmala UI" panose="020B0502040204020203" pitchFamily="34" charset="0"/>
                <a:ea typeface="Calibri" panose="020F0502020204030204" pitchFamily="34" charset="0"/>
              </a:rPr>
              <a:t>রণঃ</a:t>
            </a:r>
            <a:r>
              <a:rPr lang="en-US" sz="22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মেক্সিকো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বনাম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স্প্যানিশ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কোম্পানী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তেকনিকাস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মেদিওআম্বিয়েনতালেস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তেকমেদ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মামলা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এবং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লিমান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কাস্পিয়ান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অয়েল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বিভি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ও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এনসিএল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ডাচ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ইনভেস্টমেন্ট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বনাম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কাজাখস্তান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 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মামলা</a:t>
            </a:r>
            <a:r>
              <a:rPr lang="en-US" sz="2200" dirty="0" err="1">
                <a:latin typeface="Nirmala UI" panose="020B0502040204020203" pitchFamily="34" charset="0"/>
                <a:ea typeface="Calibri" panose="020F0502020204030204" pitchFamily="34" charset="0"/>
              </a:rPr>
              <a:t>র</a:t>
            </a:r>
            <a:r>
              <a:rPr lang="en-US" sz="22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latin typeface="Nirmala UI" panose="020B0502040204020203" pitchFamily="34" charset="0"/>
                <a:ea typeface="Calibri" panose="020F0502020204030204" pitchFamily="34" charset="0"/>
              </a:rPr>
              <a:t>রায়ে</a:t>
            </a:r>
            <a:r>
              <a:rPr lang="en-US" sz="22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latin typeface="Nirmala UI" panose="020B0502040204020203" pitchFamily="34" charset="0"/>
                <a:ea typeface="Calibri" panose="020F0502020204030204" pitchFamily="34" charset="0"/>
              </a:rPr>
              <a:t>আপেক্ষিক</a:t>
            </a:r>
            <a:r>
              <a:rPr lang="en-US" sz="22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latin typeface="Nirmala UI" panose="020B0502040204020203" pitchFamily="34" charset="0"/>
                <a:ea typeface="Calibri" panose="020F0502020204030204" pitchFamily="34" charset="0"/>
              </a:rPr>
              <a:t>ব্যাখ্যা</a:t>
            </a:r>
            <a:r>
              <a:rPr lang="en-US" sz="2200" dirty="0">
                <a:latin typeface="Nirmala UI" panose="020B0502040204020203" pitchFamily="34" charset="0"/>
                <a:ea typeface="Calibri" panose="020F0502020204030204" pitchFamily="34" charset="0"/>
              </a:rPr>
              <a:t>।</a:t>
            </a:r>
          </a:p>
          <a:p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চুক্তিগত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ব্যতিক্রমতার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বিতর্কিত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ধারা-২৪। </a:t>
            </a:r>
          </a:p>
          <a:p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সনদ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চুক্তিটির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ধারা-৭</a:t>
            </a:r>
            <a:r>
              <a:rPr lang="en-US" sz="2200" dirty="0">
                <a:latin typeface="Nirmala UI" panose="020B0502040204020203" pitchFamily="34" charset="0"/>
                <a:ea typeface="Calibri" panose="020F0502020204030204" pitchFamily="34" charset="0"/>
              </a:rPr>
              <a:t> ও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অবকাঠামো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নির্মাণের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সব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দায়িত্ব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স্বাগতিক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রাষ্ট্রের</a:t>
            </a:r>
            <a:r>
              <a:rPr lang="en-US" sz="22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। 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6081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513990-3ED3-2204-989B-5647CAB5B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Nirmala UI" panose="020B0502040204020203" pitchFamily="34" charset="0"/>
              </a:rPr>
              <a:t>গ. 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প্রতিবেশগত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উদ্বেগ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জলবায়ু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পরিবর্তন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	    	 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মোকাবেলা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এবং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জ্বালানি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রূপান্তর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A5A53F-F2D3-A02D-E41F-B9A9E5BBB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চতুরতার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ও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বৈপরীত্যের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ধারক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সনদ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চুক্তিটির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ধারা-১৯(১)</a:t>
            </a:r>
          </a:p>
          <a:p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জ্বালানি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সনদ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চুক্তিকে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আইনগতভাবে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ব্যবহার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করে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বিদেশী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বিনিয়োগকারীরা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জ্বালানি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রূপান্তরের</a:t>
            </a:r>
            <a:r>
              <a:rPr lang="en-US" sz="2400" dirty="0" smtClean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প্রক্রিয়াকে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বাধাগ্রস্ত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করার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আইন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</a:rPr>
              <a:t>গত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</a:rPr>
              <a:t>সুযোগ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</a:rPr>
              <a:t>।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542106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0D3606-1DCB-CE92-DAAC-4A3F11B7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ঘ.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দ্বন্দ্ব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নিরসনে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অংশগ্রহনে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রাষ্ট্রের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জন্য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অসম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	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এবং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ভারসাম্যহীন</a:t>
            </a:r>
            <a:r>
              <a:rPr lang="en-US" sz="3600" dirty="0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অবস্থা</a:t>
            </a: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D6C0EF-E7B9-6861-419B-CF6A657E7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সনদ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চুক্তির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ধারা-২৬ ও 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বিত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</a:rPr>
              <a:t>র্কিত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রাষ্ট্র-বিনিয়োগকারী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দ্বন্দ্ব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নিরসন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পদ্ধতি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। </a:t>
            </a:r>
          </a:p>
          <a:p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বিনিয়োগ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দ্বন্দ্ব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নিরসন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পদ্ধতি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স্বাগতিক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রাষ্ট্রের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জন্য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একটা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অসম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ও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ভারসাম্যহীন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অবস্থা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।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5538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0780BE-6653-C794-2D6B-BE4E84CE3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প্রশ্নটির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উত্তর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কী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তাহলে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এবং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আমাদের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কী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করণীয়</a:t>
            </a:r>
            <a:r>
              <a:rPr lang="en-US" dirty="0">
                <a:solidFill>
                  <a:srgbClr val="FF0000"/>
                </a:solidFill>
              </a:rPr>
              <a:t>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0966AD4-CA2D-8CFF-A030-6170CF9DC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s-IN" sz="2400" dirty="0">
                <a:solidFill>
                  <a:srgbClr val="000000"/>
                </a:solidFill>
                <a:effectLst/>
              </a:rPr>
              <a:t>জ্বালানি সনদ চুক্তি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ক্যাব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প্রস্তাবিত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জ্বালানি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Nirmala UI" panose="020B0502040204020203" pitchFamily="34" charset="0"/>
              </a:rPr>
              <a:t>রূ</a:t>
            </a:r>
            <a:r>
              <a:rPr lang="en-US" sz="2400" dirty="0" err="1" smtClean="0">
                <a:solidFill>
                  <a:srgbClr val="000000"/>
                </a:solidFill>
              </a:rPr>
              <a:t>পান্তর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নীতি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বাস্তবায়নকে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অসম্ভব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করে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তুলতে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পারে</a:t>
            </a:r>
            <a:r>
              <a:rPr lang="en-US" sz="2400" dirty="0">
                <a:solidFill>
                  <a:srgbClr val="000000"/>
                </a:solidFill>
              </a:rPr>
              <a:t>। </a:t>
            </a:r>
            <a:r>
              <a:rPr lang="en-US" sz="2400" dirty="0" err="1">
                <a:solidFill>
                  <a:srgbClr val="000000"/>
                </a:solidFill>
              </a:rPr>
              <a:t>শুধু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বিদেশী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বিনিয়োগকারীর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স্বার্থ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রক্ষায়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এই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আন্তর্জাতিক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আইনী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কাঠামোটি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একপেশেভাবে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কার্যকর</a:t>
            </a:r>
            <a:r>
              <a:rPr lang="en-US" sz="2400" dirty="0">
                <a:solidFill>
                  <a:srgbClr val="000000"/>
                </a:solidFill>
              </a:rPr>
              <a:t>।   </a:t>
            </a:r>
          </a:p>
          <a:p>
            <a:r>
              <a:rPr lang="en-US" sz="2400" dirty="0" err="1">
                <a:solidFill>
                  <a:srgbClr val="000000"/>
                </a:solidFill>
                <a:effectLst/>
              </a:rPr>
              <a:t>জাতীয়</a:t>
            </a:r>
            <a:r>
              <a:rPr lang="en-US" sz="2400" dirty="0">
                <a:solidFill>
                  <a:srgbClr val="00000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</a:rPr>
              <a:t>স্বার্থ</a:t>
            </a:r>
            <a:r>
              <a:rPr lang="en-US" sz="2400" dirty="0">
                <a:solidFill>
                  <a:srgbClr val="00000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</a:rPr>
              <a:t>রক্ষা</a:t>
            </a:r>
            <a:r>
              <a:rPr lang="en-US" sz="2400" dirty="0" err="1">
                <a:solidFill>
                  <a:srgbClr val="000000"/>
                </a:solidFill>
              </a:rPr>
              <a:t>য়</a:t>
            </a:r>
            <a:r>
              <a:rPr lang="en-US" sz="2400" dirty="0">
                <a:solidFill>
                  <a:srgbClr val="000000"/>
                </a:solidFill>
                <a:effectLst/>
              </a:rPr>
              <a:t> </a:t>
            </a:r>
            <a:r>
              <a:rPr lang="as-IN" sz="2400" dirty="0">
                <a:solidFill>
                  <a:srgbClr val="000000"/>
                </a:solidFill>
                <a:effectLst/>
              </a:rPr>
              <a:t>জ্বালানি সনদ চুক্তি</a:t>
            </a:r>
            <a:r>
              <a:rPr lang="en-US" sz="2400" dirty="0">
                <a:solidFill>
                  <a:srgbClr val="000000"/>
                </a:solidFill>
                <a:effectLst/>
              </a:rPr>
              <a:t>র </a:t>
            </a:r>
            <a:r>
              <a:rPr lang="en-US" sz="2400" dirty="0" err="1">
                <a:solidFill>
                  <a:srgbClr val="000000"/>
                </a:solidFill>
                <a:effectLst/>
              </a:rPr>
              <a:t>বিরোধিতা</a:t>
            </a:r>
            <a:r>
              <a:rPr lang="en-US" sz="2400" dirty="0">
                <a:solidFill>
                  <a:srgbClr val="00000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</a:rPr>
              <a:t>করাটাই</a:t>
            </a:r>
            <a:r>
              <a:rPr lang="en-US" sz="2400" dirty="0">
                <a:solidFill>
                  <a:srgbClr val="00000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</a:rPr>
              <a:t>মূল</a:t>
            </a:r>
            <a:r>
              <a:rPr lang="en-US" sz="2400" dirty="0">
                <a:solidFill>
                  <a:srgbClr val="00000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</a:rPr>
              <a:t>কাজ</a:t>
            </a:r>
            <a:r>
              <a:rPr lang="en-US" sz="2400" dirty="0">
                <a:solidFill>
                  <a:srgbClr val="00000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</a:rPr>
              <a:t>হতে</a:t>
            </a:r>
            <a:r>
              <a:rPr lang="en-US" sz="2400" dirty="0">
                <a:solidFill>
                  <a:srgbClr val="00000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</a:rPr>
              <a:t>পারে</a:t>
            </a:r>
            <a:r>
              <a:rPr lang="en-US" sz="2400" dirty="0">
                <a:solidFill>
                  <a:srgbClr val="000000"/>
                </a:solidFill>
                <a:effectLst/>
              </a:rPr>
              <a:t>।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004331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1FB60202-728A-91C0-45AE-0D5800E6D2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3774" y="1513305"/>
            <a:ext cx="6416984" cy="4057391"/>
          </a:xfrm>
        </p:spPr>
      </p:pic>
    </p:spTree>
    <p:extLst>
      <p:ext uri="{BB962C8B-B14F-4D97-AF65-F5344CB8AC3E}">
        <p14:creationId xmlns:p14="http://schemas.microsoft.com/office/powerpoint/2010/main" xmlns="" val="14144385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189</TotalTime>
  <Words>414</Words>
  <Application>Microsoft Office PowerPoint</Application>
  <PresentationFormat>Custom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জ্বালানি রূপান্তর নীতির বাস্তবায়নে জ্বালানি সনদ চুক্তির ভূমিকা </vt:lpstr>
      <vt:lpstr>আলোচনার বিষয়বস্তু</vt:lpstr>
      <vt:lpstr>প্রশ্নটির উত্তর অন্বেষণ </vt:lpstr>
      <vt:lpstr>ক. সিদ্ধান্ত প্রণয়নে রাষ্ট্রের সার্বভৌমত্ব ও এর সাথে সংশ্লিষ্ট বিষয়াদি </vt:lpstr>
      <vt:lpstr> খ.  ন্যায্যতা ও বিনিয়োগকারীর সাথে         আচরণগত সমদর্শিতার বিধান</vt:lpstr>
      <vt:lpstr>গ.  প্রতিবেশগত উদ্বেগ, জলবায়ু পরিবর্তন         মোকাবেলা এবং জ্বালানি রূপান্তর</vt:lpstr>
      <vt:lpstr>ঘ. দ্বন্দ্ব নিরসনে অংশগ্রহনে রাষ্ট্রের জন্য অসম  এবং ভারসাম্যহীন অবস্থা </vt:lpstr>
      <vt:lpstr>প্রশ্নটির উত্তর কী তাহলে এবং আমাদের কী করণীয়? 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জ্বালানি সনদ চুক্তি ও বাংলাদেশের জ্বালানি খাতঃ জনস্বার্থ রক্ষা করবে কী?</dc:title>
  <dc:creator>Tanzim Khan</dc:creator>
  <cp:lastModifiedBy>Windows User</cp:lastModifiedBy>
  <cp:revision>25</cp:revision>
  <dcterms:created xsi:type="dcterms:W3CDTF">2022-06-28T23:13:26Z</dcterms:created>
  <dcterms:modified xsi:type="dcterms:W3CDTF">2022-08-04T03:54:09Z</dcterms:modified>
</cp:coreProperties>
</file>